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39"/>
  </p:notesMasterIdLst>
  <p:sldIdLst>
    <p:sldId id="557" r:id="rId2"/>
    <p:sldId id="542" r:id="rId3"/>
    <p:sldId id="449" r:id="rId4"/>
    <p:sldId id="553" r:id="rId5"/>
    <p:sldId id="554" r:id="rId6"/>
    <p:sldId id="353" r:id="rId7"/>
    <p:sldId id="538" r:id="rId8"/>
    <p:sldId id="540" r:id="rId9"/>
    <p:sldId id="541" r:id="rId10"/>
    <p:sldId id="406" r:id="rId11"/>
    <p:sldId id="409" r:id="rId12"/>
    <p:sldId id="606" r:id="rId13"/>
    <p:sldId id="611" r:id="rId14"/>
    <p:sldId id="607" r:id="rId15"/>
    <p:sldId id="614" r:id="rId16"/>
    <p:sldId id="307" r:id="rId17"/>
    <p:sldId id="334" r:id="rId18"/>
    <p:sldId id="336" r:id="rId19"/>
    <p:sldId id="337" r:id="rId20"/>
    <p:sldId id="338" r:id="rId21"/>
    <p:sldId id="339" r:id="rId22"/>
    <p:sldId id="343" r:id="rId23"/>
    <p:sldId id="313" r:id="rId24"/>
    <p:sldId id="341" r:id="rId25"/>
    <p:sldId id="347" r:id="rId26"/>
    <p:sldId id="316" r:id="rId27"/>
    <p:sldId id="345" r:id="rId28"/>
    <p:sldId id="346" r:id="rId29"/>
    <p:sldId id="602" r:id="rId30"/>
    <p:sldId id="413" r:id="rId31"/>
    <p:sldId id="615" r:id="rId32"/>
    <p:sldId id="431" r:id="rId33"/>
    <p:sldId id="617" r:id="rId34"/>
    <p:sldId id="618" r:id="rId35"/>
    <p:sldId id="619" r:id="rId36"/>
    <p:sldId id="620" r:id="rId37"/>
    <p:sldId id="621" r:id="rId3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Mitchell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 autoAdjust="0"/>
    <p:restoredTop sz="88654" autoAdjust="0"/>
  </p:normalViewPr>
  <p:slideViewPr>
    <p:cSldViewPr>
      <p:cViewPr varScale="1">
        <p:scale>
          <a:sx n="101" d="100"/>
          <a:sy n="10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58B858E-FCD8-4ED7-BED2-9A033A14DA4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71575"/>
            <a:ext cx="421957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6F7FB66-5F89-47BC-8A1D-BCED48A2E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9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2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64124" indent="-293894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75576" indent="-235115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45806" indent="-235115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116036" indent="-235115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6ABA5197-6B3B-4E0A-85E8-3E603E4E3E7B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MRC in Michigan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04E9-843F-4D7E-815A-901536F4C881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7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C031-66BC-4111-BE19-975973ABB98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34EA-9DE9-421B-94FD-2B104642978B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F681-A0A0-4516-8294-E203882CE096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2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D9C8-06FB-4214-A1C5-7DE616F496ED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6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3A5-A431-4C00-A4FC-E7974DE1990F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B0C5-BBB1-468D-B5FD-EE409AB819FE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7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7CB-33A3-441F-90BE-ED260A23315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7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E7E3-7AD4-4B9B-B36B-4F459D713103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375413-407E-49E6-9179-9D37FAC7E44E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4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419A-CE50-417A-BDEC-717DC47F8DD3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80C671-DE15-457F-AF49-6A5AE366DD97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088E80-DDED-4E0A-A7AA-A3FE6FA3F0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4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asaraditya.blogspo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bibliosejshn.blogspot.com/2012/01/blog-post_09.html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cienze.net/?p=403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lluminatedlvg.com/2012_11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diversity/are-we-truly-creating-a-diverse-workforce-1681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uola-materna.net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unctionalintegratedtraining360.blogspot.com/2012/10/preparandote-para-el-cambio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ike44nh.deviantart.com/art/Information-Man-29361507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tinomiaslibro.wordpress.com/2010/12/21/ebook-no-despega/" TargetMode="Externa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sejshn.blogspot.com/2012/01/blog-post_09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blogs-the-difference-between-the-mundane-and-the-great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anjosecorrea.com/p/consultori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990600"/>
            <a:ext cx="7175351" cy="3352800"/>
          </a:xfrm>
        </p:spPr>
        <p:txBody>
          <a:bodyPr>
            <a:noAutofit/>
          </a:bodyPr>
          <a:lstStyle/>
          <a:p>
            <a:pPr marL="182880" algn="ctr"/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Transformation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Self- Assessment &amp; Planning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Thomas Wilds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 National Subject Matter Expert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699" y="4479889"/>
            <a:ext cx="7848600" cy="1676401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Alabama Transformation Workshop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March 3, 2020  </a:t>
            </a:r>
          </a:p>
        </p:txBody>
      </p:sp>
      <p:pic>
        <p:nvPicPr>
          <p:cNvPr id="4" name="Picture 3" descr="Image represents ODEP's Employment 1st 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04800"/>
            <a:ext cx="2895599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D46AE-04EA-417B-9D00-3F7482916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2409" y="152400"/>
            <a:ext cx="3122080" cy="1756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AC52E-C2A3-44F5-8EA9-6C2386AF4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" y="15910"/>
            <a:ext cx="2438400" cy="15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905000"/>
            <a:ext cx="6798736" cy="4413995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Foundation: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Vision, values, mission</a:t>
            </a:r>
          </a:p>
          <a:p>
            <a:pPr algn="ctr">
              <a:buNone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Team Development</a:t>
            </a:r>
          </a:p>
          <a:p>
            <a:pPr algn="ctr">
              <a:buNone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Team Planning</a:t>
            </a:r>
          </a:p>
          <a:p>
            <a:pPr algn="ctr">
              <a:buNone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Oversight</a:t>
            </a:r>
          </a:p>
          <a:p>
            <a:pPr algn="ctr">
              <a:buNone/>
              <a:defRPr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4400" b="1" dirty="0"/>
              <a:t>						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A38EB-C055-4481-B806-CA419B56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36C424-9F1F-4130-9BAD-CC54715AA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45" y="3810000"/>
            <a:ext cx="3484155" cy="25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955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310590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n-US" sz="53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1981200"/>
            <a:ext cx="7128935" cy="4258733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Communication Planning: </a:t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r>
              <a:rPr lang="en-US" sz="4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Create a culture of inclusion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Mission, Vision, Values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Success stories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Acknowledge contributions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Photos of active engagement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Education-benefits, legal, regulations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E522-982D-45B0-9ED4-F81CDA9D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39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63BC-CD88-453B-BEB8-FA6EA89B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Calibri Light" pitchFamily="34" charset="0"/>
                <a:cs typeface="Calibri Light" pitchFamily="34" charset="0"/>
              </a:rPr>
            </a:br>
            <a:br>
              <a:rPr lang="en-US" b="1" dirty="0">
                <a:latin typeface="Calibri Light" pitchFamily="34" charset="0"/>
                <a:cs typeface="Calibri Light" pitchFamily="34" charset="0"/>
              </a:rPr>
            </a:br>
            <a:br>
              <a:rPr lang="en-US" b="1" dirty="0">
                <a:latin typeface="Calibri Light" pitchFamily="34" charset="0"/>
                <a:cs typeface="Calibri Light" pitchFamily="34" charset="0"/>
              </a:rPr>
            </a:br>
            <a:br>
              <a:rPr lang="en-US" sz="3600" b="1" dirty="0">
                <a:latin typeface="Calibri Light" pitchFamily="34" charset="0"/>
                <a:cs typeface="Calibri Light" pitchFamily="34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FCDB-5D49-4B3C-8FA0-EF553861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4725662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Advocacy: How &amp; Who?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Best practices, legislation, regulations 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Your agency’s specific needs/ Talking points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Provider Associations Membership &amp;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APSE &amp; ANCOR Membership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Testifying for State &amp; Local budgets &amp; government 	oversight Committees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Relationships with government leaders &amp; elected officials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EE995-309B-40C3-A5DB-7C41A4AF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6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BB48-0407-4C13-8502-C647566F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E2C1-155A-4328-B9F1-7A9C785B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Planning:</a:t>
            </a: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3200" dirty="0"/>
              <a:t>When last developed?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Who was involved?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Did it include Community Integrated Engagement Services and Competitive Integrated Employment?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24749-C4AB-44B7-9A18-591F714E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1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357C-9186-4E8A-9F35-16D159AF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94977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2422-2461-4C1C-984D-31AEAF34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9" y="1845734"/>
            <a:ext cx="8058912" cy="4478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Needs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Centered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in Community Settings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“Educated” Choice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Manual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696A28-DE4A-4C73-B696-43CDD852E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4600" y="1772490"/>
            <a:ext cx="2819400" cy="40187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EAE67-D664-4958-A5F7-9E0B11DF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2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Focus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2285316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Staff Deployment</a:t>
            </a:r>
          </a:p>
          <a:p>
            <a:pPr algn="ctr"/>
            <a:r>
              <a:rPr lang="en-US" sz="2400" b="1" dirty="0"/>
              <a:t> Qualities and Skills</a:t>
            </a:r>
          </a:p>
          <a:p>
            <a:pPr algn="ctr"/>
            <a:r>
              <a:rPr lang="en-US" sz="2400" b="1" dirty="0"/>
              <a:t>Recruitment and Hiring </a:t>
            </a:r>
          </a:p>
          <a:p>
            <a:pPr algn="ctr"/>
            <a:r>
              <a:rPr lang="en-US" sz="2400" b="1" dirty="0"/>
              <a:t>Staff Training  </a:t>
            </a:r>
            <a:endParaRPr lang="en-US" sz="2400" b="1" i="1" dirty="0"/>
          </a:p>
          <a:p>
            <a:pPr algn="ctr"/>
            <a:r>
              <a:rPr lang="en-US" sz="2400" b="1" dirty="0"/>
              <a:t>Staff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76EF1-AA26-4384-95C0-57345440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0600" y="4349487"/>
            <a:ext cx="7315200" cy="25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y-to-Day-Operations_300x200_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24" y="2575633"/>
            <a:ext cx="2690478" cy="2152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840" y="1845734"/>
            <a:ext cx="4566920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sz="3200" b="1" dirty="0"/>
              <a:t>People Served and Services </a:t>
            </a:r>
          </a:p>
          <a:p>
            <a:pPr marL="0" indent="0" algn="ctr">
              <a:buNone/>
            </a:pPr>
            <a:r>
              <a:rPr lang="en-US" sz="3200" b="1" dirty="0"/>
              <a:t>Funding and Relationships</a:t>
            </a:r>
          </a:p>
          <a:p>
            <a:pPr marL="0" indent="0" algn="ctr">
              <a:buNone/>
            </a:pPr>
            <a:r>
              <a:rPr lang="en-US" sz="3200" b="1" dirty="0"/>
              <a:t>Finance</a:t>
            </a:r>
          </a:p>
          <a:p>
            <a:pPr marL="0" indent="0" algn="ctr">
              <a:buNone/>
            </a:pPr>
            <a:r>
              <a:rPr lang="en-US" sz="3200" b="1" dirty="0"/>
              <a:t>Development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ADA23-52A8-4D82-83C7-85BF7A30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7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Focus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37362"/>
            <a:ext cx="8305799" cy="4554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Who are we serving and what are the services we are currently providing?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How many people are we serving in each area?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are our funding sources and are we using them optimally?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How do we feel about our quality?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ck of bills and co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418781"/>
            <a:ext cx="2702560" cy="2466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Focus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845734"/>
            <a:ext cx="4963160" cy="4614052"/>
          </a:xfrm>
        </p:spPr>
        <p:txBody>
          <a:bodyPr>
            <a:normAutofit/>
          </a:bodyPr>
          <a:lstStyle/>
          <a:p>
            <a:r>
              <a:rPr lang="en-US" sz="4000" dirty="0"/>
              <a:t>Funding:</a:t>
            </a:r>
          </a:p>
          <a:p>
            <a:r>
              <a:rPr lang="en-US" sz="2400" b="1" dirty="0"/>
              <a:t>Who are our funders ?</a:t>
            </a:r>
          </a:p>
          <a:p>
            <a:endParaRPr lang="en-US" sz="2400" b="1" dirty="0"/>
          </a:p>
          <a:p>
            <a:r>
              <a:rPr lang="en-US" sz="2400" b="1" dirty="0"/>
              <a:t>Do we have plans to diversify our funding?</a:t>
            </a:r>
          </a:p>
          <a:p>
            <a:endParaRPr lang="en-US" sz="2400" b="1" dirty="0"/>
          </a:p>
          <a:p>
            <a:r>
              <a:rPr lang="en-US" sz="2400" b="1" dirty="0"/>
              <a:t>Are we participating in local and statewide efforts to get adequate funding for the services we are providing?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ree human figures stacking large blocks togeth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4" y="2498282"/>
            <a:ext cx="2690478" cy="2307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840" y="1845734"/>
            <a:ext cx="4566920" cy="402336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Building Relationships:</a:t>
            </a:r>
          </a:p>
          <a:p>
            <a:pPr>
              <a:lnSpc>
                <a:spcPct val="80000"/>
              </a:lnSpc>
            </a:pPr>
            <a:r>
              <a:rPr lang="en-US" b="1" dirty="0"/>
              <a:t>What community relationships do we have?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Are our funders pleased with our performance?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How do we know?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Are we getting sufficient referrals from our funders?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4000" dirty="0"/>
            </a:b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Integrated</a:t>
            </a:r>
            <a:r>
              <a:rPr lang="en-US" sz="4000" dirty="0"/>
              <a:t> Community Engagement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&amp;</a:t>
            </a:r>
          </a:p>
          <a:p>
            <a:pPr marL="0" indent="0" algn="ctr">
              <a:buNone/>
            </a:pPr>
            <a:r>
              <a:rPr lang="en-US" sz="4000" dirty="0"/>
              <a:t>Competitive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Integrated </a:t>
            </a:r>
            <a:r>
              <a:rPr lang="en-US" sz="4000" dirty="0"/>
              <a:t>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60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ve dollar signs of different colo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4" y="2871584"/>
            <a:ext cx="2690478" cy="1560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Focus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9840" y="1845734"/>
            <a:ext cx="4566920" cy="4478866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sz="4000" dirty="0"/>
              <a:t>Finance: </a:t>
            </a:r>
          </a:p>
          <a:p>
            <a:pPr>
              <a:lnSpc>
                <a:spcPct val="70000"/>
              </a:lnSpc>
            </a:pPr>
            <a:r>
              <a:rPr lang="en-US" b="1" dirty="0"/>
              <a:t>What is our total annual budget?</a:t>
            </a:r>
          </a:p>
          <a:p>
            <a:pPr>
              <a:lnSpc>
                <a:spcPct val="70000"/>
              </a:lnSpc>
            </a:pPr>
            <a:endParaRPr lang="en-US" b="1" dirty="0"/>
          </a:p>
          <a:p>
            <a:pPr marL="0" indent="0">
              <a:lnSpc>
                <a:spcPct val="70000"/>
              </a:lnSpc>
              <a:buNone/>
            </a:pPr>
            <a:r>
              <a:rPr lang="en-US" b="1" dirty="0"/>
              <a:t>What percentage does each of the services below represent in our budget? </a:t>
            </a:r>
          </a:p>
          <a:p>
            <a:pPr>
              <a:lnSpc>
                <a:spcPct val="70000"/>
              </a:lnSpc>
            </a:pPr>
            <a:endParaRPr lang="en-US" b="1" dirty="0"/>
          </a:p>
          <a:p>
            <a:pPr lvl="1">
              <a:lnSpc>
                <a:spcPct val="70000"/>
              </a:lnSpc>
            </a:pPr>
            <a:r>
              <a:rPr lang="en-US" sz="2000" b="1" dirty="0"/>
              <a:t>Community integrated employment, individual placement 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Community employment, group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Facility based work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Community based pre-vocational services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Facility based pre-vocational services 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Community based day support services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Facility based day support services </a:t>
            </a:r>
          </a:p>
          <a:p>
            <a:pPr lvl="1">
              <a:lnSpc>
                <a:spcPct val="70000"/>
              </a:lnSpc>
            </a:pPr>
            <a:endParaRPr lang="en-US" sz="2000" b="1" dirty="0"/>
          </a:p>
          <a:p>
            <a:pPr lvl="1">
              <a:lnSpc>
                <a:spcPct val="70000"/>
              </a:lnSpc>
            </a:pPr>
            <a:endParaRPr lang="en-US" sz="1500" dirty="0"/>
          </a:p>
          <a:p>
            <a:pPr lvl="1">
              <a:lnSpc>
                <a:spcPct val="70000"/>
              </a:lnSpc>
            </a:pP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FINANCE</a:t>
            </a:r>
            <a:r>
              <a:rPr lang="en-US" sz="2000" b="1" dirty="0"/>
              <a:t>2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43483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2400" b="1" dirty="0"/>
          </a:p>
          <a:p>
            <a:r>
              <a:rPr lang="en-US" sz="2400" b="1" dirty="0"/>
              <a:t>What percentage is staffing of our total budget?</a:t>
            </a:r>
          </a:p>
          <a:p>
            <a:endParaRPr lang="en-US" sz="2400" b="1" dirty="0"/>
          </a:p>
          <a:p>
            <a:r>
              <a:rPr lang="en-US" sz="2400" b="1" dirty="0"/>
              <a:t>What locations do we operate out of?  Do we own or lease these facilities or offices?</a:t>
            </a:r>
          </a:p>
          <a:p>
            <a:endParaRPr lang="en-US" sz="2400" b="1" dirty="0"/>
          </a:p>
          <a:p>
            <a:r>
              <a:rPr lang="en-US" sz="2400" b="1" dirty="0"/>
              <a:t>What percent of our budget is devoted to staff development?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rmometer with the word &quot;goal&quot; at the to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11037" b="5"/>
          <a:stretch/>
        </p:blipFill>
        <p:spPr>
          <a:xfrm>
            <a:off x="6015428" y="1916318"/>
            <a:ext cx="2351332" cy="3471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Focus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845734"/>
            <a:ext cx="4841240" cy="44788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r>
              <a:rPr lang="en-US" sz="4000" dirty="0"/>
              <a:t>Fundraising:</a:t>
            </a:r>
          </a:p>
          <a:p>
            <a:pPr>
              <a:lnSpc>
                <a:spcPct val="70000"/>
              </a:lnSpc>
            </a:pPr>
            <a:r>
              <a:rPr lang="en-US" sz="2400" b="1" dirty="0"/>
              <a:t>Do we raise private funds or grant dollars?</a:t>
            </a:r>
          </a:p>
          <a:p>
            <a:pPr>
              <a:lnSpc>
                <a:spcPct val="70000"/>
              </a:lnSpc>
            </a:pP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b="1" dirty="0"/>
              <a:t>What percent of private funds are represented in our budget?</a:t>
            </a:r>
          </a:p>
          <a:p>
            <a:pPr>
              <a:lnSpc>
                <a:spcPct val="70000"/>
              </a:lnSpc>
            </a:pP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b="1" dirty="0"/>
              <a:t>Do we have designated staff to do fundraising or grant development?</a:t>
            </a:r>
          </a:p>
          <a:p>
            <a:pPr>
              <a:lnSpc>
                <a:spcPct val="70000"/>
              </a:lnSpc>
            </a:pP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dirty="0"/>
              <a:t> </a:t>
            </a:r>
            <a:br>
              <a:rPr lang="en-US" sz="2400" dirty="0"/>
            </a:br>
            <a:br>
              <a:rPr lang="en-US" sz="1700" dirty="0"/>
            </a:br>
            <a:endParaRPr lang="en-US" sz="1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Measurement, Analysis and Knowledge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Quality Assurance </a:t>
            </a:r>
          </a:p>
          <a:p>
            <a:pPr marL="0" indent="0" algn="ctr">
              <a:buNone/>
            </a:pPr>
            <a:r>
              <a:rPr lang="en-US" sz="2400" b="1" dirty="0"/>
              <a:t> Customer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25DE9-0232-4B22-8F70-439DBBE2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93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 &quot;quality&quot; written out on a keyboar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r="24796" b="-4"/>
          <a:stretch/>
        </p:blipFill>
        <p:spPr>
          <a:xfrm>
            <a:off x="807324" y="1916318"/>
            <a:ext cx="2321248" cy="3471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Quality Assurance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9800" y="1845734"/>
            <a:ext cx="4886960" cy="4402666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en-US" sz="1900" dirty="0"/>
          </a:p>
          <a:p>
            <a:pPr>
              <a:lnSpc>
                <a:spcPct val="70000"/>
              </a:lnSpc>
            </a:pPr>
            <a:r>
              <a:rPr lang="en-US" sz="2400" b="1" dirty="0"/>
              <a:t>Are we accredited by an entity external to the state? What were the outcomes by the most recent survey?</a:t>
            </a:r>
          </a:p>
          <a:p>
            <a:pPr>
              <a:lnSpc>
                <a:spcPct val="70000"/>
              </a:lnSpc>
            </a:pP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b="1" dirty="0"/>
              <a:t>What were the results of our most recent surveys of quality and compliance by our funding sources regarding community employment and meaningful community day support?</a:t>
            </a:r>
          </a:p>
          <a:p>
            <a:pPr>
              <a:lnSpc>
                <a:spcPct val="70000"/>
              </a:lnSpc>
            </a:pP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b="1" dirty="0"/>
              <a:t>What were the overall strengths and opportunities for improvement in recent surveys?</a:t>
            </a:r>
          </a:p>
          <a:p>
            <a:pPr>
              <a:lnSpc>
                <a:spcPct val="70000"/>
              </a:lnSpc>
            </a:pPr>
            <a:endParaRPr lang="en-US" sz="1900" b="1" dirty="0"/>
          </a:p>
          <a:p>
            <a:pPr>
              <a:lnSpc>
                <a:spcPct val="70000"/>
              </a:lnSpc>
            </a:pPr>
            <a:endParaRPr lang="en-US" sz="1900" dirty="0"/>
          </a:p>
          <a:p>
            <a:pPr>
              <a:lnSpc>
                <a:spcPct val="70000"/>
              </a:lnSpc>
            </a:pPr>
            <a:endParaRPr lang="en-US" sz="1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3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nd holding pencil checking boxes on a surve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2" r="8870" b="1"/>
          <a:stretch/>
        </p:blipFill>
        <p:spPr>
          <a:xfrm>
            <a:off x="6015428" y="1916318"/>
            <a:ext cx="2351332" cy="3471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/>
              <a:t>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447800"/>
            <a:ext cx="484124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Do we routinely survey individuals served, their families, case managers, employers and other key stakeholders to assess their satisfaction with services provided?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Do we survey staff routinely to assess their satisfaction with the support and training provided to them?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Do we respond to the feedback that we get through the surveys and take action as needed?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7" y="581504"/>
            <a:ext cx="7543800" cy="1450757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590800"/>
            <a:ext cx="7543801" cy="327829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Data </a:t>
            </a:r>
          </a:p>
          <a:p>
            <a:pPr marL="0" indent="0" algn="ctr">
              <a:buNone/>
            </a:pPr>
            <a:r>
              <a:rPr lang="en-US" sz="2400" b="1" dirty="0"/>
              <a:t>Benchmarking</a:t>
            </a:r>
          </a:p>
          <a:p>
            <a:pPr marL="0" indent="0" algn="ctr">
              <a:buNone/>
            </a:pPr>
            <a:r>
              <a:rPr lang="en-US" sz="2400" b="1" dirty="0"/>
              <a:t>Information Technology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red sign with the words : the only thing worth measuring: RESUL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1" y="513510"/>
            <a:ext cx="4010836" cy="3450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A1B4D-E920-4C3B-822A-CC993A88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 of arrows with the words &quot;knowledge&quot; poinint to &quot;data&quot;, &quot;data&quot; poinint to &quot;information' and &quot;information&quot; poinint to &quot;knowledg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4" y="2348864"/>
            <a:ext cx="2690478" cy="26059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/>
              <a:t>Data and Benchmarking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9840" y="1845734"/>
            <a:ext cx="4566920" cy="461405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r>
              <a:rPr lang="en-US" b="1" dirty="0"/>
              <a:t>Do we use data to benchmark our performance in achieving individual and agency outcomes towards community integrated employment?</a:t>
            </a:r>
          </a:p>
          <a:p>
            <a:pPr>
              <a:lnSpc>
                <a:spcPct val="70000"/>
              </a:lnSpc>
            </a:pPr>
            <a:r>
              <a:rPr lang="en-US" b="1" dirty="0"/>
              <a:t>Do we record data on competitive integrated employment including: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Length of time to placement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Type of placement achieved 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Wages/hours of work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Method for placement</a:t>
            </a:r>
          </a:p>
          <a:p>
            <a:pPr lvl="1">
              <a:lnSpc>
                <a:spcPct val="70000"/>
              </a:lnSpc>
            </a:pPr>
            <a:r>
              <a:rPr lang="en-US" sz="2000" b="1" dirty="0"/>
              <a:t>Career advancement or termination of employment </a:t>
            </a:r>
          </a:p>
          <a:p>
            <a:pPr marL="201168" lvl="1" indent="0">
              <a:lnSpc>
                <a:spcPct val="70000"/>
              </a:lnSpc>
              <a:buNone/>
            </a:pPr>
            <a:endParaRPr lang="en-US" sz="2000" b="1" dirty="0"/>
          </a:p>
          <a:p>
            <a:pPr marL="201168" lvl="1" indent="0">
              <a:lnSpc>
                <a:spcPct val="70000"/>
              </a:lnSpc>
              <a:buNone/>
            </a:pPr>
            <a:r>
              <a:rPr lang="en-US" sz="2000" b="1" dirty="0"/>
              <a:t>Do we use data for management purposes?</a:t>
            </a:r>
          </a:p>
          <a:p>
            <a:pPr lvl="1">
              <a:lnSpc>
                <a:spcPct val="70000"/>
              </a:lnSpc>
            </a:pPr>
            <a:endParaRPr lang="en-US" sz="2000" b="1" dirty="0"/>
          </a:p>
          <a:p>
            <a:pPr lvl="1">
              <a:lnSpc>
                <a:spcPct val="70000"/>
              </a:lnSpc>
            </a:pPr>
            <a:endParaRPr lang="en-US" sz="1700" b="1" dirty="0"/>
          </a:p>
          <a:p>
            <a:pPr lvl="1">
              <a:lnSpc>
                <a:spcPct val="70000"/>
              </a:lnSpc>
            </a:pPr>
            <a:endParaRPr lang="en-US" sz="1700" b="1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  <a:p>
            <a:pPr>
              <a:lnSpc>
                <a:spcPct val="70000"/>
              </a:lnSpc>
            </a:pPr>
            <a:endParaRPr lang="en-US" sz="1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uter, smart pho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24" y="2311407"/>
            <a:ext cx="2690478" cy="26808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/>
              <a:t>Information Technology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9840" y="1845734"/>
            <a:ext cx="4566920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Do we have an electronic data based system for customer information and data collection?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Do we have strategies and devices for communication with staff in the community? 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Do we compensate staff for use for personal devices if they are required to use them?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8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52401"/>
            <a:ext cx="8991602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/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Measurement, Results, Analysis and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/>
              <a:t>  </a:t>
            </a:r>
            <a:r>
              <a:rPr lang="en-US" sz="2800" b="1" dirty="0"/>
              <a:t>                        </a:t>
            </a:r>
            <a:endParaRPr lang="en-US" sz="9600" b="1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b="1" dirty="0"/>
          </a:p>
          <a:p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cartoon - two man at a black board looking at a complex formula with &quot;ten a miracle occurs&quot; as a part of it.  Caption at bottom says &quot;I think you should be more explicit here in step two&quot;, referring to the statement above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09800" y="76199"/>
            <a:ext cx="4648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6634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Convening a Change Management Team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Agency Self-Assessment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Components of the Assessment &amp; Plan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4163" indent="-284163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the Transformation Plan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Data-based Decision Making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Project progress in all areas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Collect data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Manage knowledge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Add technology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Create Efficiencies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Document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Move Forward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89958-1633-482B-8608-EB10F56D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6022" y="2667000"/>
            <a:ext cx="4975878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10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Plan Development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Collect data in each area	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Prioritize areas to be addressed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ID team members &amp; establish meeting 	rules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Identify issues, planning steps &amp; timelines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consider technology &amp; create Efficiencies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Document meetings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Move Forward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28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15F-E80B-41AD-9E9B-80C1C6D0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4796-98EE-4C49-8423-A9E11014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5448740"/>
            <a:ext cx="7543800" cy="10110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 </a:t>
            </a:r>
            <a:r>
              <a:rPr lang="en-US" sz="3300" b="1" dirty="0"/>
              <a:t>intermediate – evaluate finance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1EA4B-25ED-43B8-8669-1A86D557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D77F06-8B37-4273-B676-5088595BD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65141"/>
              </p:ext>
            </p:extLst>
          </p:nvPr>
        </p:nvGraphicFramePr>
        <p:xfrm>
          <a:off x="990600" y="152400"/>
          <a:ext cx="7543800" cy="664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648">
                  <a:extLst>
                    <a:ext uri="{9D8B030D-6E8A-4147-A177-3AD203B41FA5}">
                      <a16:colId xmlns:a16="http://schemas.microsoft.com/office/drawing/2014/main" val="4138020429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1721792135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1358061041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1592372322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3784183514"/>
                    </a:ext>
                  </a:extLst>
                </a:gridCol>
              </a:tblGrid>
              <a:tr h="359525">
                <a:tc gridSpan="5">
                  <a:txBody>
                    <a:bodyPr/>
                    <a:lstStyle/>
                    <a:p>
                      <a:r>
                        <a:rPr lang="en-US" dirty="0" err="1"/>
                        <a:t>Learship</a:t>
                      </a:r>
                      <a:r>
                        <a:rPr lang="en-US" dirty="0"/>
                        <a:t>: Core Values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20861"/>
                  </a:ext>
                </a:extLst>
              </a:tr>
              <a:tr h="423815">
                <a:tc>
                  <a:txBody>
                    <a:bodyPr/>
                    <a:lstStyle/>
                    <a:p>
                      <a:r>
                        <a:rPr lang="en-US" dirty="0"/>
                        <a:t>Activity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Timeframe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60270"/>
                  </a:ext>
                </a:extLst>
              </a:tr>
              <a:tr h="842010">
                <a:tc>
                  <a:txBody>
                    <a:bodyPr/>
                    <a:lstStyle/>
                    <a:p>
                      <a:r>
                        <a:rPr lang="en-US" dirty="0"/>
                        <a:t>1.) Develop the planning team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CEO/COO/CFO</a:t>
                      </a:r>
                    </a:p>
                    <a:p>
                      <a:r>
                        <a:rPr lang="en-US" dirty="0"/>
                        <a:t>HR/Prog Managers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 schedule senior meeting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0550"/>
                  </a:ext>
                </a:extLst>
              </a:tr>
              <a:tr h="1094612">
                <a:tc>
                  <a:txBody>
                    <a:bodyPr/>
                    <a:lstStyle/>
                    <a:p>
                      <a:r>
                        <a:rPr lang="en-US" dirty="0"/>
                        <a:t>2.)review mission, vision, core values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 team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Reg. Schedule team meeting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95114"/>
                  </a:ext>
                </a:extLst>
              </a:tr>
              <a:tr h="1852421">
                <a:tc>
                  <a:txBody>
                    <a:bodyPr/>
                    <a:lstStyle/>
                    <a:p>
                      <a:r>
                        <a:rPr lang="en-US" dirty="0"/>
                        <a:t>3.) Schedule focus groups to explore core values. Divide into groups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 Managers,  staff, Participants, families, board members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Consultants</a:t>
                      </a:r>
                    </a:p>
                    <a:p>
                      <a:r>
                        <a:rPr lang="en-US" dirty="0"/>
                        <a:t>Small conf room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38001"/>
                  </a:ext>
                </a:extLst>
              </a:tr>
              <a:tr h="1599818">
                <a:tc>
                  <a:txBody>
                    <a:bodyPr/>
                    <a:lstStyle/>
                    <a:p>
                      <a:r>
                        <a:rPr lang="en-US" dirty="0"/>
                        <a:t>4.) Large group meeting,  consolidate value statements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Invite previous participants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conf room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16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85761" cy="53009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endParaRPr lang="en-US" sz="7200" b="1" dirty="0"/>
          </a:p>
          <a:p>
            <a:pPr marL="0" indent="0">
              <a:buNone/>
              <a:defRPr/>
            </a:pPr>
            <a:r>
              <a:rPr lang="en-US" sz="8000" b="1" dirty="0"/>
              <a:t>How will you prepare the team for the planning process?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8000" b="1" dirty="0"/>
          </a:p>
          <a:p>
            <a:pPr marL="0" indent="0">
              <a:buNone/>
              <a:defRPr/>
            </a:pPr>
            <a:endParaRPr lang="en-US" sz="7200" b="1" dirty="0"/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en-US" sz="7200" b="1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6200" dirty="0"/>
          </a:p>
          <a:p>
            <a:pPr lvl="0"/>
            <a:r>
              <a:rPr lang="en-US" b="1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63F51-0570-4441-9BF0-4BFC5BF33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2600" y="3124200"/>
            <a:ext cx="3291202" cy="31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251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85761" cy="53009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endParaRPr lang="en-US" sz="7200" b="1" dirty="0"/>
          </a:p>
          <a:p>
            <a:pPr marL="0" indent="0">
              <a:buNone/>
              <a:defRPr/>
            </a:pPr>
            <a:r>
              <a:rPr lang="en-US" sz="8000" b="1" dirty="0"/>
              <a:t>What information &amp; research should be gathered to inform your strategic planning team?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8000" b="1" dirty="0"/>
          </a:p>
          <a:p>
            <a:pPr marL="0" indent="0">
              <a:buNone/>
              <a:defRPr/>
            </a:pPr>
            <a:endParaRPr lang="en-US" sz="7200" b="1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6200" dirty="0"/>
          </a:p>
          <a:p>
            <a:pPr lvl="0"/>
            <a:r>
              <a:rPr lang="en-US" b="1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725F3-AB91-4AD5-9CB4-F226DDFF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4500" y="4343400"/>
            <a:ext cx="20955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36E77-FE17-4F5A-83DB-FF8AF464D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10000" y="4346145"/>
            <a:ext cx="1998307" cy="17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393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9" y="1524000"/>
            <a:ext cx="7985761" cy="53009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endParaRPr lang="en-US" sz="7200" b="1" dirty="0"/>
          </a:p>
          <a:p>
            <a:pPr marL="0" indent="0">
              <a:buNone/>
              <a:defRPr/>
            </a:pPr>
            <a:r>
              <a:rPr lang="en-US" sz="8000" b="1" dirty="0"/>
              <a:t>Describe the process for strategic planning that worked or could work well within your organization.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8000" b="1" dirty="0"/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en-US" sz="7200" b="1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6200" dirty="0"/>
          </a:p>
          <a:p>
            <a:pPr lvl="0"/>
            <a:r>
              <a:rPr lang="en-US" b="1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8BBE0-8CAA-4A98-826F-E3060323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4329112"/>
            <a:ext cx="5715000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539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24000"/>
            <a:ext cx="7483845" cy="530091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  <a:defRPr/>
            </a:pPr>
            <a:endParaRPr lang="en-US" sz="7200" b="1" dirty="0"/>
          </a:p>
          <a:p>
            <a:pPr marL="0" indent="0">
              <a:buNone/>
              <a:defRPr/>
            </a:pPr>
            <a:endParaRPr lang="en-US" sz="9300" b="1" dirty="0"/>
          </a:p>
          <a:p>
            <a:pPr marL="0" indent="0">
              <a:buNone/>
              <a:defRPr/>
            </a:pPr>
            <a:endParaRPr lang="en-US" sz="9300" b="1" dirty="0"/>
          </a:p>
          <a:p>
            <a:pPr marL="0" indent="0">
              <a:buNone/>
              <a:defRPr/>
            </a:pPr>
            <a:r>
              <a:rPr lang="en-US" sz="17600" b="1" dirty="0"/>
              <a:t>What efficiencies might you </a:t>
            </a:r>
            <a:r>
              <a:rPr lang="en-US" sz="17600" b="1"/>
              <a:t>target initially?</a:t>
            </a:r>
            <a:endParaRPr lang="en-US" sz="17600" b="1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9300" b="1" dirty="0"/>
          </a:p>
          <a:p>
            <a:pPr marL="0" indent="0">
              <a:buNone/>
              <a:defRPr/>
            </a:pPr>
            <a:endParaRPr lang="en-US" sz="8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7200" b="1" dirty="0"/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en-US" sz="7200" b="1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6200" dirty="0"/>
          </a:p>
          <a:p>
            <a:pPr lvl="0"/>
            <a:r>
              <a:rPr lang="en-US" b="1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2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latin typeface="Calibri Light" pitchFamily="34" charset="0"/>
                <a:cs typeface="Times New Roman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85761" cy="53009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n-US" sz="7200" b="1" dirty="0"/>
          </a:p>
          <a:p>
            <a:pPr marL="0" indent="0">
              <a:buNone/>
              <a:defRPr/>
            </a:pPr>
            <a:r>
              <a:rPr lang="en-US" sz="8000" b="1" dirty="0"/>
              <a:t>How will you assess the effectiveness of each  area of your strategic plan?</a:t>
            </a:r>
            <a:endParaRPr lang="en-US" sz="8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7200" b="1" dirty="0"/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en-US" sz="7200" b="1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6200" dirty="0"/>
          </a:p>
          <a:p>
            <a:pPr lvl="0"/>
            <a:r>
              <a:rPr lang="en-US" b="1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67AA-084A-4144-B35F-0FA8B50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2B81-C267-48B9-BF66-820175728C6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F57F5-655E-4935-BCEF-4FF494EC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4114800"/>
            <a:ext cx="44196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31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4"/>
            <a:ext cx="8153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Convening A Change Management Team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person can make the change nor should they try</a:t>
            </a:r>
          </a:p>
          <a:p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Team composition will have an impact om results.</a:t>
            </a:r>
          </a:p>
          <a:p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Have broad representation of stakeholders with 	multiple perspectives</a:t>
            </a:r>
          </a:p>
          <a:p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clear expectations for member participation &amp;   	contribution.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3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sitting, table, indoor&#10;&#10;Description generated with very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2" r="26940" b="1"/>
          <a:stretch/>
        </p:blipFill>
        <p:spPr>
          <a:xfrm>
            <a:off x="5939444" y="1857272"/>
            <a:ext cx="2971800" cy="4386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 fontScale="90000"/>
          </a:bodyPr>
          <a:lstStyle/>
          <a:p>
            <a:pPr>
              <a:lnSpc>
                <a:spcPct val="65000"/>
              </a:lnSpc>
            </a:pP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5300" b="1" dirty="0"/>
              <a:t>Supporting Change Management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37361"/>
            <a:ext cx="4841240" cy="45110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Training in Team Problem Solving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Set regular meeting times and dates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Set agendas in advance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Take and distribute minutes, include 	assignments, expectations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Facilitate participation for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6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46473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Criteria for Performance Excellence in </a:t>
            </a:r>
            <a:br>
              <a:rPr lang="en-US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Provider Transformation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Leadership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Strategic Planning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Customer Focus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Workforce Focus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Operations Focus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Measurement, Analysis &amp; Knowledge 	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Results 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D05FF-BCC4-491C-B18E-BD603229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86400" y="1752600"/>
            <a:ext cx="3657600" cy="2894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92FC1-029B-44A2-AFA3-3B4E1BD6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 in rumpled, ill-fitting suit and shaggy hair looking at mirror and seeing a totally different image of himself in pressed suit and neat hai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46" y="609601"/>
            <a:ext cx="5393554" cy="569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/>
              <a:t> Agency </a:t>
            </a:r>
            <a:br>
              <a:rPr lang="en-US" b="1" dirty="0"/>
            </a:br>
            <a:r>
              <a:rPr lang="en-US" b="1" dirty="0"/>
              <a:t>Self-Analysis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521200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self-analysis?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should be involved?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with the results?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relate to the change process?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2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 question mark with words &quot;where&quot;,  &quot;what&quot;, &quot;how&quot;, &quot;who&quot; withi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 b="5"/>
          <a:stretch/>
        </p:blipFill>
        <p:spPr>
          <a:xfrm>
            <a:off x="152400" y="1721866"/>
            <a:ext cx="2976172" cy="44503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/>
              <a:t>Understanding Who You 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79800" y="1600200"/>
            <a:ext cx="4886960" cy="472440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Take a </a:t>
            </a:r>
            <a:r>
              <a:rPr lang="en-US" sz="2400" u="sng" dirty="0">
                <a:solidFill>
                  <a:schemeClr val="tx1"/>
                </a:solidFill>
              </a:rPr>
              <a:t>deep and honest </a:t>
            </a:r>
            <a:r>
              <a:rPr lang="en-US" sz="2400" dirty="0">
                <a:solidFill>
                  <a:schemeClr val="tx1"/>
                </a:solidFill>
              </a:rPr>
              <a:t>look at your agency and where you are today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Examine </a:t>
            </a:r>
            <a:r>
              <a:rPr lang="en-US" sz="2400" u="sng" dirty="0">
                <a:solidFill>
                  <a:schemeClr val="tx1"/>
                </a:solidFill>
              </a:rPr>
              <a:t>what</a:t>
            </a:r>
            <a:r>
              <a:rPr lang="en-US" sz="2400" dirty="0">
                <a:solidFill>
                  <a:schemeClr val="tx1"/>
                </a:solidFill>
              </a:rPr>
              <a:t> you do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Look at </a:t>
            </a:r>
            <a:r>
              <a:rPr lang="en-US" sz="2400" u="sng" dirty="0">
                <a:solidFill>
                  <a:schemeClr val="tx1"/>
                </a:solidFill>
              </a:rPr>
              <a:t>how</a:t>
            </a:r>
            <a:r>
              <a:rPr lang="en-US" sz="2400" dirty="0">
                <a:solidFill>
                  <a:schemeClr val="tx1"/>
                </a:solidFill>
              </a:rPr>
              <a:t> you do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Ask </a:t>
            </a:r>
            <a:r>
              <a:rPr lang="en-US" sz="2400" u="sng" dirty="0">
                <a:solidFill>
                  <a:schemeClr val="tx1"/>
                </a:solidFill>
              </a:rPr>
              <a:t>why </a:t>
            </a:r>
            <a:r>
              <a:rPr lang="en-US" sz="2400" dirty="0">
                <a:solidFill>
                  <a:schemeClr val="tx1"/>
                </a:solidFill>
              </a:rPr>
              <a:t>you do things that way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Understand </a:t>
            </a:r>
            <a:r>
              <a:rPr lang="en-US" sz="2400" u="sng" dirty="0">
                <a:solidFill>
                  <a:schemeClr val="tx1"/>
                </a:solidFill>
              </a:rPr>
              <a:t>where</a:t>
            </a:r>
            <a:r>
              <a:rPr lang="en-US" sz="2400" dirty="0">
                <a:solidFill>
                  <a:schemeClr val="tx1"/>
                </a:solidFill>
              </a:rPr>
              <a:t> you are putting your resources and outcomes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>
            <a:normAutofit/>
          </a:bodyPr>
          <a:lstStyle/>
          <a:p>
            <a:fld id="{EE088E80-DDED-4E0A-A7AA-A3FE6FA3F0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4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Understand the Process of Change - What Will Be Impacted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Important to grasp not only where your agency is but where it is going &amp; what is involved in the process of change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All aspects of the agency are impacted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Everyone has to be informed and on board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Communication is essential especially during  change </a:t>
            </a:r>
            <a:endParaRPr lang="en-US" sz="2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098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22205</TotalTime>
  <Words>1081</Words>
  <Application>Microsoft Office PowerPoint</Application>
  <PresentationFormat>On-screen Show (4:3)</PresentationFormat>
  <Paragraphs>385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Times New Roman</vt:lpstr>
      <vt:lpstr>Wingdings</vt:lpstr>
      <vt:lpstr>Retrospect</vt:lpstr>
      <vt:lpstr>                 Transformation  Self- Assessment &amp; Planning   Thomas Wilds   National Subject Matter Expert</vt:lpstr>
      <vt:lpstr>The Expectation</vt:lpstr>
      <vt:lpstr>The Planning Process</vt:lpstr>
      <vt:lpstr>Convening A Change Management Team </vt:lpstr>
      <vt:lpstr>    Supporting Change Management Teams</vt:lpstr>
      <vt:lpstr> Criteria for Performance Excellence in  Provider Transformation</vt:lpstr>
      <vt:lpstr> Agency  Self-Analysis </vt:lpstr>
      <vt:lpstr>Understanding Who You Are</vt:lpstr>
      <vt:lpstr>Understand the Process of Change - What Will Be Impacted</vt:lpstr>
      <vt:lpstr>    Leadership </vt:lpstr>
      <vt:lpstr>Leadership</vt:lpstr>
      <vt:lpstr>      Leadership</vt:lpstr>
      <vt:lpstr>Leadership</vt:lpstr>
      <vt:lpstr>       Customer Focus</vt:lpstr>
      <vt:lpstr>Workforce Focus</vt:lpstr>
      <vt:lpstr>Operations Focus </vt:lpstr>
      <vt:lpstr>Operations Focus </vt:lpstr>
      <vt:lpstr>Operations Focus</vt:lpstr>
      <vt:lpstr>Operations Focus</vt:lpstr>
      <vt:lpstr>Operations Focus</vt:lpstr>
      <vt:lpstr>FINANCE2 </vt:lpstr>
      <vt:lpstr>Operations Focus</vt:lpstr>
      <vt:lpstr>Measurement, Analysis and Knowledge Management </vt:lpstr>
      <vt:lpstr>   Quality Assurance</vt:lpstr>
      <vt:lpstr>Feedback</vt:lpstr>
      <vt:lpstr>  </vt:lpstr>
      <vt:lpstr>Data and Benchmarking</vt:lpstr>
      <vt:lpstr>Information Technology </vt:lpstr>
      <vt:lpstr>  5. Measurement, Results, Analysis and Data Management</vt:lpstr>
      <vt:lpstr>  5. Data-based Decision Making</vt:lpstr>
      <vt:lpstr>  Transformation Plan Development</vt:lpstr>
      <vt:lpstr>PowerPoint Presentation</vt:lpstr>
      <vt:lpstr>  Group Discussion 1</vt:lpstr>
      <vt:lpstr>  Group Discussion 2</vt:lpstr>
      <vt:lpstr>  Group Discussion 3</vt:lpstr>
      <vt:lpstr>  Group Discussion 4</vt:lpstr>
      <vt:lpstr>  Group Discussion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Obligations and Opportunities: Compliments of the Federal Government</dc:title>
  <dc:creator>lmills67</dc:creator>
  <cp:lastModifiedBy>Teri Blankenship</cp:lastModifiedBy>
  <cp:revision>479</cp:revision>
  <cp:lastPrinted>2019-07-26T16:35:50Z</cp:lastPrinted>
  <dcterms:created xsi:type="dcterms:W3CDTF">2015-01-26T21:42:42Z</dcterms:created>
  <dcterms:modified xsi:type="dcterms:W3CDTF">2020-03-12T01:46:57Z</dcterms:modified>
</cp:coreProperties>
</file>